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3"/>
  </p:notesMasterIdLst>
  <p:sldIdLst>
    <p:sldId id="256" r:id="rId2"/>
    <p:sldId id="257" r:id="rId3"/>
    <p:sldId id="285" r:id="rId4"/>
    <p:sldId id="258" r:id="rId5"/>
    <p:sldId id="260" r:id="rId6"/>
    <p:sldId id="313" r:id="rId7"/>
    <p:sldId id="289" r:id="rId8"/>
    <p:sldId id="288" r:id="rId9"/>
    <p:sldId id="292" r:id="rId10"/>
    <p:sldId id="261" r:id="rId11"/>
    <p:sldId id="264" r:id="rId12"/>
    <p:sldId id="314" r:id="rId13"/>
    <p:sldId id="273" r:id="rId14"/>
    <p:sldId id="263" r:id="rId15"/>
    <p:sldId id="315" r:id="rId16"/>
    <p:sldId id="268" r:id="rId17"/>
    <p:sldId id="266" r:id="rId18"/>
    <p:sldId id="267" r:id="rId19"/>
    <p:sldId id="272" r:id="rId20"/>
    <p:sldId id="275" r:id="rId21"/>
    <p:sldId id="301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3741" autoAdjust="0"/>
  </p:normalViewPr>
  <p:slideViewPr>
    <p:cSldViewPr>
      <p:cViewPr>
        <p:scale>
          <a:sx n="75" d="100"/>
          <a:sy n="75" d="100"/>
        </p:scale>
        <p:origin x="-1014" y="-432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3118179306534049E-2"/>
          <c:y val="4.5464809470340227E-2"/>
          <c:w val="0.79801560989086895"/>
          <c:h val="0.5447359036598186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№47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 b="1">
                    <a:solidFill>
                      <a:srgbClr val="FF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Лист1!$A$2:$A$12</c:f>
              <c:strCache>
                <c:ptCount val="11"/>
                <c:pt idx="0">
                  <c:v>русский язык</c:v>
                </c:pt>
                <c:pt idx="1">
                  <c:v>математика</c:v>
                </c:pt>
                <c:pt idx="2">
                  <c:v>физика</c:v>
                </c:pt>
                <c:pt idx="3">
                  <c:v>химия</c:v>
                </c:pt>
                <c:pt idx="4">
                  <c:v>информатика</c:v>
                </c:pt>
                <c:pt idx="5">
                  <c:v>биология</c:v>
                </c:pt>
                <c:pt idx="6">
                  <c:v>история</c:v>
                </c:pt>
                <c:pt idx="7">
                  <c:v>английский</c:v>
                </c:pt>
                <c:pt idx="8">
                  <c:v>обществознание</c:v>
                </c:pt>
                <c:pt idx="9">
                  <c:v>литература</c:v>
                </c:pt>
                <c:pt idx="10">
                  <c:v>география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4</c:v>
                </c:pt>
                <c:pt idx="1">
                  <c:v>3.7</c:v>
                </c:pt>
                <c:pt idx="2">
                  <c:v>3.7</c:v>
                </c:pt>
                <c:pt idx="3">
                  <c:v>4.3</c:v>
                </c:pt>
                <c:pt idx="4">
                  <c:v>3.7</c:v>
                </c:pt>
                <c:pt idx="5">
                  <c:v>4.0999999999999996</c:v>
                </c:pt>
                <c:pt idx="6">
                  <c:v>5</c:v>
                </c:pt>
                <c:pt idx="7">
                  <c:v>4</c:v>
                </c:pt>
                <c:pt idx="8">
                  <c:v>3.3</c:v>
                </c:pt>
                <c:pt idx="9">
                  <c:v>5</c:v>
                </c:pt>
                <c:pt idx="10">
                  <c:v>3.6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РФ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1695906432748525E-2"/>
                  <c:y val="4.77025657749667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8.771929824561403E-3"/>
                  <c:y val="7.29568653028903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7.3099415204678359E-3"/>
                  <c:y val="8.97930649881726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023391812865497E-2"/>
                  <c:y val="3.0866366089684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1.023391812865497E-2"/>
                  <c:y val="5.89266988984883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1.7543859649122806E-2"/>
                  <c:y val="6.1732732179368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1.023391812865497E-2"/>
                  <c:y val="5.33146323367275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Лист1!$A$2:$A$12</c:f>
              <c:strCache>
                <c:ptCount val="11"/>
                <c:pt idx="0">
                  <c:v>русский язык</c:v>
                </c:pt>
                <c:pt idx="1">
                  <c:v>математика</c:v>
                </c:pt>
                <c:pt idx="2">
                  <c:v>физика</c:v>
                </c:pt>
                <c:pt idx="3">
                  <c:v>химия</c:v>
                </c:pt>
                <c:pt idx="4">
                  <c:v>информатика</c:v>
                </c:pt>
                <c:pt idx="5">
                  <c:v>биология</c:v>
                </c:pt>
                <c:pt idx="6">
                  <c:v>история</c:v>
                </c:pt>
                <c:pt idx="7">
                  <c:v>английский</c:v>
                </c:pt>
                <c:pt idx="8">
                  <c:v>обществознание</c:v>
                </c:pt>
                <c:pt idx="9">
                  <c:v>литература</c:v>
                </c:pt>
                <c:pt idx="10">
                  <c:v>география</c:v>
                </c:pt>
              </c:strCache>
            </c:strRef>
          </c:cat>
          <c:val>
            <c:numRef>
              <c:f>Лист1!$C$2:$C$12</c:f>
              <c:numCache>
                <c:formatCode>General</c:formatCode>
                <c:ptCount val="11"/>
                <c:pt idx="0">
                  <c:v>4.3099999999999996</c:v>
                </c:pt>
                <c:pt idx="1">
                  <c:v>4.08</c:v>
                </c:pt>
                <c:pt idx="2">
                  <c:v>3.8</c:v>
                </c:pt>
                <c:pt idx="3">
                  <c:v>3.8</c:v>
                </c:pt>
                <c:pt idx="4">
                  <c:v>3.8</c:v>
                </c:pt>
                <c:pt idx="5">
                  <c:v>3.9</c:v>
                </c:pt>
                <c:pt idx="6">
                  <c:v>3.5</c:v>
                </c:pt>
                <c:pt idx="7">
                  <c:v>4.09</c:v>
                </c:pt>
                <c:pt idx="8">
                  <c:v>3.79</c:v>
                </c:pt>
                <c:pt idx="9">
                  <c:v>4.5</c:v>
                </c:pt>
                <c:pt idx="10">
                  <c:v>4.3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Петроградский район</c:v>
                </c:pt>
              </c:strCache>
            </c:strRef>
          </c:tx>
          <c:invertIfNegative val="0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Лист1!$A$2:$A$12</c:f>
              <c:strCache>
                <c:ptCount val="11"/>
                <c:pt idx="0">
                  <c:v>русский язык</c:v>
                </c:pt>
                <c:pt idx="1">
                  <c:v>математика</c:v>
                </c:pt>
                <c:pt idx="2">
                  <c:v>физика</c:v>
                </c:pt>
                <c:pt idx="3">
                  <c:v>химия</c:v>
                </c:pt>
                <c:pt idx="4">
                  <c:v>информатика</c:v>
                </c:pt>
                <c:pt idx="5">
                  <c:v>биология</c:v>
                </c:pt>
                <c:pt idx="6">
                  <c:v>история</c:v>
                </c:pt>
                <c:pt idx="7">
                  <c:v>английский</c:v>
                </c:pt>
                <c:pt idx="8">
                  <c:v>обществознание</c:v>
                </c:pt>
                <c:pt idx="9">
                  <c:v>литература</c:v>
                </c:pt>
                <c:pt idx="10">
                  <c:v>география</c:v>
                </c:pt>
              </c:strCache>
            </c:strRef>
          </c:cat>
          <c:val>
            <c:numRef>
              <c:f>Лист1!$D$2:$D$12</c:f>
              <c:numCache>
                <c:formatCode>General</c:formatCode>
                <c:ptCount val="11"/>
                <c:pt idx="0">
                  <c:v>4.13</c:v>
                </c:pt>
                <c:pt idx="1">
                  <c:v>3.83</c:v>
                </c:pt>
                <c:pt idx="2">
                  <c:v>3.7</c:v>
                </c:pt>
                <c:pt idx="3">
                  <c:v>4.3899999999999997</c:v>
                </c:pt>
                <c:pt idx="4">
                  <c:v>4.12</c:v>
                </c:pt>
                <c:pt idx="5">
                  <c:v>3.76</c:v>
                </c:pt>
                <c:pt idx="6">
                  <c:v>3.94</c:v>
                </c:pt>
                <c:pt idx="7">
                  <c:v>4.4800000000000004</c:v>
                </c:pt>
                <c:pt idx="8">
                  <c:v>3.45</c:v>
                </c:pt>
                <c:pt idx="9">
                  <c:v>4.51</c:v>
                </c:pt>
                <c:pt idx="10">
                  <c:v>4.08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6145408"/>
        <c:axId val="96146944"/>
      </c:barChart>
      <c:catAx>
        <c:axId val="96145408"/>
        <c:scaling>
          <c:orientation val="minMax"/>
        </c:scaling>
        <c:delete val="0"/>
        <c:axPos val="b"/>
        <c:majorTickMark val="out"/>
        <c:minorTickMark val="none"/>
        <c:tickLblPos val="nextTo"/>
        <c:crossAx val="96146944"/>
        <c:crosses val="autoZero"/>
        <c:auto val="1"/>
        <c:lblAlgn val="ctr"/>
        <c:lblOffset val="100"/>
        <c:noMultiLvlLbl val="0"/>
      </c:catAx>
      <c:valAx>
        <c:axId val="961469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614540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7527918947851617"/>
          <c:y val="0.82181808675401613"/>
          <c:w val="0.26367828208579752"/>
          <c:h val="0.17633090795527767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10DF69-C4F8-4F2E-9FA4-C8AB2E54F2CC}" type="datetimeFigureOut">
              <a:rPr lang="ru-RU" smtClean="0"/>
              <a:t>12.10.2019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508CF5-2192-4A7C-BCCD-DE9C6F5309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1197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Освоение образовательных программ основного общего образования завершается обязательной </a:t>
            </a:r>
            <a:r>
              <a:rPr lang="ru-RU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государственной итоговой аттестацией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 по русскому языку и математике.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508CF5-2192-4A7C-BCCD-DE9C6F53091A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34113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Дело в том, что ОГЭ - 2020 будут сдавать школьники, которые с первого класса обучались по новым Федеральным государственным стандартам, принятым в 2010 году. Это дети, которые учились совсем по другой программе, а значит, и экзамены у них должны быть другими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508CF5-2192-4A7C-BCCD-DE9C6F53091A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35490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508CF5-2192-4A7C-BCCD-DE9C6F53091A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29253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(имеющие </a:t>
            </a:r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годовые отметки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по всем учебным предметам </a:t>
            </a:r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 ниже «удовлетворительно» 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зачеты 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всем пройденным элективным курсам)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508CF5-2192-4A7C-BCCD-DE9C6F53091A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47083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Итак, девятиклассников ждёт четыре экзамена, которые нужно будет сдать на ОГЭ в 2020 году. Это две обязательные для всех дисциплины и два предмета по выбору.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Выпускники должны будут показать, как они применяют полученные в школе знания, как умеют искать нужную информацию и ориентироваться в ней, как могут объяснить своими словами суть выполненного задания.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508CF5-2192-4A7C-BCCD-DE9C6F53091A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26106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13 марта Итоговое собеседование по русскому языку – дополнительный срок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 мая Итоговое собеседование по русскому языку – дополнительный срок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508CF5-2192-4A7C-BCCD-DE9C6F53091A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2391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508CF5-2192-4A7C-BCCD-DE9C6F53091A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68068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Согласно приказу № 1393 от 25 декабря 2013 года про порядок проведения ГИА, экзаменационные работы должны проверяться не более 10 календарных дней. Далее баллы, которые набрали учащиеся, переводятся в пятибалльную систему. Полученный результат используется для выставления итоговой оценки, которая будет указана в аттестате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508CF5-2192-4A7C-BCCD-DE9C6F53091A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29149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12.10.2019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12.10.2019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12.10.2019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12.10.2019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12.10.2019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12.10.2019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12.10.2019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12.10.2019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obrnadzor.gov.ru/ru/" TargetMode="External"/><Relationship Id="rId13" Type="http://schemas.openxmlformats.org/officeDocument/2006/relationships/hyperlink" Target="http://www.edu.ru/moodle/" TargetMode="External"/><Relationship Id="rId3" Type="http://schemas.openxmlformats.org/officeDocument/2006/relationships/image" Target="../media/image5.png"/><Relationship Id="rId7" Type="http://schemas.openxmlformats.org/officeDocument/2006/relationships/hyperlink" Target="http://fipi.ru/" TargetMode="External"/><Relationship Id="rId12" Type="http://schemas.openxmlformats.org/officeDocument/2006/relationships/hyperlink" Target="http://egeigia.ru/all-gia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roo.spb.ru/" TargetMode="External"/><Relationship Id="rId11" Type="http://schemas.openxmlformats.org/officeDocument/2006/relationships/hyperlink" Target="http://4ege.ru/gia-po-russkomu-jazyku/" TargetMode="External"/><Relationship Id="rId5" Type="http://schemas.openxmlformats.org/officeDocument/2006/relationships/hyperlink" Target="https://www.ege.spb.ru/" TargetMode="External"/><Relationship Id="rId10" Type="http://schemas.openxmlformats.org/officeDocument/2006/relationships/hyperlink" Target="https://sdamgia.ru/" TargetMode="External"/><Relationship Id="rId4" Type="http://schemas.openxmlformats.org/officeDocument/2006/relationships/hyperlink" Target="http://www.ege.edu.ru/ru/" TargetMode="External"/><Relationship Id="rId9" Type="http://schemas.openxmlformats.org/officeDocument/2006/relationships/hyperlink" Target="http://k-obr.spb.ru/ege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628800"/>
            <a:ext cx="8458200" cy="122237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Процедура проведения государственной итоговой аттестации в 2020 году (ОГЭ)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99992" y="116632"/>
            <a:ext cx="4569768" cy="914400"/>
          </a:xfrm>
        </p:spPr>
        <p:txBody>
          <a:bodyPr>
            <a:normAutofit fontScale="85000" lnSpcReduction="20000"/>
          </a:bodyPr>
          <a:lstStyle/>
          <a:p>
            <a:pPr algn="r"/>
            <a:r>
              <a:rPr lang="ru-RU" dirty="0" smtClean="0"/>
              <a:t>Государственное бюджетное общеобразовательное учреждение </a:t>
            </a:r>
          </a:p>
          <a:p>
            <a:pPr algn="r"/>
            <a:r>
              <a:rPr lang="ru-RU" dirty="0" smtClean="0"/>
              <a:t>СОШ №47 им. Д.С. Лихачева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436096" y="5329801"/>
            <a:ext cx="3600400" cy="1008112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Олейник Наталия Александровна,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заместитель директора по УВР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2764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Проект расписания ГИА-9, 2020</a:t>
            </a:r>
            <a:br>
              <a:rPr lang="ru-RU" dirty="0" smtClean="0"/>
            </a:b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срок подачи заявлений на участие в ГИА-9  и выбор предметов </a:t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 1 февраля 2020 года</a:t>
            </a:r>
            <a:endParaRPr lang="ru-RU" sz="1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980728"/>
            <a:ext cx="889248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Основной 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период </a:t>
            </a:r>
            <a:endParaRPr lang="ru-RU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000" dirty="0" smtClean="0"/>
              <a:t>22 </a:t>
            </a:r>
            <a:r>
              <a:rPr lang="ru-RU" sz="2000" dirty="0"/>
              <a:t>мая </a:t>
            </a:r>
            <a:r>
              <a:rPr lang="ru-RU" sz="2000" dirty="0" smtClean="0"/>
              <a:t>(пятница) иностранные </a:t>
            </a:r>
            <a:r>
              <a:rPr lang="ru-RU" sz="2000" dirty="0"/>
              <a:t>языки</a:t>
            </a:r>
            <a:br>
              <a:rPr lang="ru-RU" sz="2000" dirty="0"/>
            </a:br>
            <a:r>
              <a:rPr lang="ru-RU" sz="2000" dirty="0" smtClean="0"/>
              <a:t>23 мая (суббота)  </a:t>
            </a:r>
            <a:r>
              <a:rPr lang="ru-RU" sz="2000" dirty="0"/>
              <a:t>иностранные </a:t>
            </a:r>
            <a:r>
              <a:rPr lang="ru-RU" sz="2000" dirty="0" smtClean="0"/>
              <a:t>языки</a:t>
            </a:r>
          </a:p>
          <a:p>
            <a:pPr marL="0" indent="0">
              <a:buNone/>
            </a:pPr>
            <a:r>
              <a:rPr lang="ru-RU" sz="2000" dirty="0" smtClean="0"/>
              <a:t>26 мая (вторник)  </a:t>
            </a:r>
            <a:r>
              <a:rPr lang="ru-RU" sz="2000" dirty="0"/>
              <a:t>история, </a:t>
            </a:r>
            <a:r>
              <a:rPr lang="ru-RU" sz="2000" dirty="0" smtClean="0"/>
              <a:t>химия, физика, биология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>29 мая (пятница</a:t>
            </a:r>
            <a:r>
              <a:rPr lang="ru-RU" sz="2000" dirty="0"/>
              <a:t>) </a:t>
            </a:r>
            <a:r>
              <a:rPr lang="ru-RU" sz="2000" dirty="0" smtClean="0"/>
              <a:t>обществознание, </a:t>
            </a:r>
            <a:r>
              <a:rPr lang="ru-RU" sz="2000" dirty="0"/>
              <a:t>информатика и ИКТ </a:t>
            </a:r>
            <a:r>
              <a:rPr lang="ru-RU" sz="2000" dirty="0" smtClean="0"/>
              <a:t>, география, химия.</a:t>
            </a:r>
          </a:p>
          <a:p>
            <a:pPr marL="0" indent="0">
              <a:buNone/>
            </a:pPr>
            <a:r>
              <a:rPr lang="ru-RU" sz="2000" dirty="0"/>
              <a:t>3</a:t>
            </a:r>
            <a:r>
              <a:rPr lang="ru-RU" sz="2000" dirty="0" smtClean="0"/>
              <a:t>0 мая (суббота) </a:t>
            </a:r>
            <a:r>
              <a:rPr lang="ru-RU" sz="2000" dirty="0"/>
              <a:t>обществознание</a:t>
            </a:r>
            <a:br>
              <a:rPr lang="ru-RU" sz="2000" dirty="0"/>
            </a:br>
            <a:r>
              <a:rPr lang="ru-RU" sz="2000" u="sng" dirty="0" smtClean="0"/>
              <a:t>2 </a:t>
            </a:r>
            <a:r>
              <a:rPr lang="ru-RU" sz="2000" u="sng" dirty="0"/>
              <a:t>июня </a:t>
            </a:r>
            <a:r>
              <a:rPr lang="ru-RU" sz="2000" u="sng" dirty="0" smtClean="0"/>
              <a:t>(вторник) русский язык </a:t>
            </a:r>
          </a:p>
          <a:p>
            <a:pPr marL="0" indent="0">
              <a:buNone/>
            </a:pPr>
            <a:r>
              <a:rPr lang="ru-RU" sz="2000" dirty="0" smtClean="0"/>
              <a:t>5 </a:t>
            </a:r>
            <a:r>
              <a:rPr lang="ru-RU" sz="2000" dirty="0"/>
              <a:t>июня </a:t>
            </a:r>
            <a:r>
              <a:rPr lang="ru-RU" sz="2000" dirty="0" smtClean="0"/>
              <a:t>(пятница) литература, физика, </a:t>
            </a:r>
            <a:r>
              <a:rPr lang="ru-RU" sz="2000" dirty="0" smtClean="0"/>
              <a:t>информатика, география, иностранные языки</a:t>
            </a:r>
          </a:p>
          <a:p>
            <a:pPr marL="0" indent="0">
              <a:buNone/>
            </a:pPr>
            <a:r>
              <a:rPr lang="ru-RU" sz="2000" u="sng" dirty="0" smtClean="0"/>
              <a:t>9 </a:t>
            </a:r>
            <a:r>
              <a:rPr lang="ru-RU" sz="2000" u="sng" dirty="0" smtClean="0"/>
              <a:t>июня (вторник) математика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Резервные 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дни </a:t>
            </a:r>
            <a:endParaRPr lang="ru-RU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000" dirty="0" smtClean="0"/>
              <a:t>20 июня (суббота)  все предметы (кроме русского и математики) </a:t>
            </a:r>
          </a:p>
          <a:p>
            <a:pPr marL="0" indent="0">
              <a:buNone/>
            </a:pPr>
            <a:r>
              <a:rPr lang="ru-RU" sz="2000" dirty="0" smtClean="0"/>
              <a:t>22 июня (понедельник) русский язык</a:t>
            </a:r>
          </a:p>
          <a:p>
            <a:pPr marL="0" indent="0">
              <a:buNone/>
            </a:pPr>
            <a:r>
              <a:rPr lang="ru-RU" sz="2000" dirty="0" smtClean="0"/>
              <a:t>23 июня (вторник) все </a:t>
            </a:r>
            <a:r>
              <a:rPr lang="ru-RU" sz="2000" dirty="0"/>
              <a:t>предметы (кроме русского и математики) </a:t>
            </a:r>
          </a:p>
          <a:p>
            <a:pPr marL="0" indent="0">
              <a:buNone/>
            </a:pPr>
            <a:r>
              <a:rPr lang="ru-RU" sz="2000" dirty="0" smtClean="0"/>
              <a:t>24 июня (среда) математика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>25 </a:t>
            </a:r>
            <a:r>
              <a:rPr lang="ru-RU" sz="2000" dirty="0"/>
              <a:t>июня </a:t>
            </a:r>
            <a:r>
              <a:rPr lang="ru-RU" sz="2000" dirty="0" smtClean="0"/>
              <a:t>(четверг)  </a:t>
            </a:r>
            <a:r>
              <a:rPr lang="ru-RU" sz="2000" dirty="0"/>
              <a:t>все </a:t>
            </a:r>
            <a:r>
              <a:rPr lang="ru-RU" sz="2000" dirty="0" smtClean="0"/>
              <a:t>предметы</a:t>
            </a:r>
          </a:p>
          <a:p>
            <a:pPr marL="0" indent="0">
              <a:buNone/>
            </a:pPr>
            <a:r>
              <a:rPr lang="ru-RU" sz="2000" dirty="0" smtClean="0"/>
              <a:t>30  </a:t>
            </a:r>
            <a:r>
              <a:rPr lang="ru-RU" sz="2000" dirty="0"/>
              <a:t>июня </a:t>
            </a:r>
            <a:r>
              <a:rPr lang="ru-RU" sz="2000" dirty="0" smtClean="0"/>
              <a:t>(вторник)  </a:t>
            </a:r>
            <a:r>
              <a:rPr lang="ru-RU" sz="2000" dirty="0"/>
              <a:t>все предметы</a:t>
            </a:r>
          </a:p>
          <a:p>
            <a:pPr marL="0" indent="0">
              <a:buNone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907469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Продолжительность ОГЭ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2302751"/>
              </p:ext>
            </p:extLst>
          </p:nvPr>
        </p:nvGraphicFramePr>
        <p:xfrm>
          <a:off x="304800" y="1554163"/>
          <a:ext cx="8686800" cy="4130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43400"/>
                <a:gridCol w="4343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предмет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продолжительность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Математика</a:t>
                      </a:r>
                    </a:p>
                    <a:p>
                      <a:r>
                        <a:rPr lang="ru-RU" dirty="0" smtClean="0"/>
                        <a:t>Русский язык </a:t>
                      </a:r>
                      <a:endParaRPr lang="ru-RU" dirty="0" smtClean="0"/>
                    </a:p>
                    <a:p>
                      <a:r>
                        <a:rPr lang="ru-RU" dirty="0" smtClean="0"/>
                        <a:t>литература</a:t>
                      </a:r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 часа 55 минут (235 минут)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История </a:t>
                      </a:r>
                    </a:p>
                    <a:p>
                      <a:r>
                        <a:rPr lang="ru-RU" dirty="0" smtClean="0"/>
                        <a:t>Физика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Биология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Обществознание</a:t>
                      </a:r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 часа (180 минут) 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Информатика</a:t>
                      </a:r>
                    </a:p>
                    <a:p>
                      <a:r>
                        <a:rPr lang="ru-RU" dirty="0" smtClean="0"/>
                        <a:t>география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 часа 30 мин (150 минут)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Иностранные языки (устная часть)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135 мин (</a:t>
                      </a:r>
                      <a:r>
                        <a:rPr kumimoji="0" lang="ru-RU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65 / 30 / 25 / 15 минут)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Химия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</a:t>
                      </a:r>
                      <a:r>
                        <a:rPr lang="ru-RU" dirty="0" smtClean="0"/>
                        <a:t>2 часа 20 минут </a:t>
                      </a:r>
                      <a:r>
                        <a:rPr lang="ru-RU" dirty="0" smtClean="0"/>
                        <a:t>(120 минут)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4045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6643393"/>
              </p:ext>
            </p:extLst>
          </p:nvPr>
        </p:nvGraphicFramePr>
        <p:xfrm>
          <a:off x="179512" y="1124744"/>
          <a:ext cx="8712971" cy="5380688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1728192"/>
                <a:gridCol w="6984779"/>
              </a:tblGrid>
              <a:tr h="140918">
                <a:tc>
                  <a:txBody>
                    <a:bodyPr/>
                    <a:lstStyle/>
                    <a:p>
                      <a:pPr algn="l" fontAlgn="base"/>
                      <a:r>
                        <a:rPr lang="ru-RU" sz="1600" b="1" dirty="0">
                          <a:solidFill>
                            <a:schemeClr val="tx2"/>
                          </a:solidFill>
                          <a:effectLst/>
                        </a:rPr>
                        <a:t>Предмет</a:t>
                      </a:r>
                      <a:endParaRPr lang="ru-RU" sz="1600" b="1" dirty="0">
                        <a:solidFill>
                          <a:schemeClr val="tx2"/>
                        </a:solidFill>
                        <a:effectLst/>
                        <a:latin typeface="inherit"/>
                      </a:endParaRPr>
                    </a:p>
                  </a:txBody>
                  <a:tcPr marL="34539" marR="34539" marT="20723" marB="20723"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ru-RU" sz="1600" b="1" dirty="0">
                          <a:solidFill>
                            <a:schemeClr val="tx2"/>
                          </a:solidFill>
                          <a:effectLst/>
                        </a:rPr>
                        <a:t>Суть изменений</a:t>
                      </a:r>
                      <a:endParaRPr lang="ru-RU" sz="1600" b="1" dirty="0">
                        <a:solidFill>
                          <a:schemeClr val="tx2"/>
                        </a:solidFill>
                        <a:effectLst/>
                        <a:latin typeface="inherit"/>
                      </a:endParaRPr>
                    </a:p>
                  </a:txBody>
                  <a:tcPr marL="34539" marR="34539" marT="20723" marB="20723" anchor="ctr"/>
                </a:tc>
              </a:tr>
              <a:tr h="140918">
                <a:tc>
                  <a:txBody>
                    <a:bodyPr/>
                    <a:lstStyle/>
                    <a:p>
                      <a:pPr algn="l" fontAlgn="base"/>
                      <a:r>
                        <a:rPr lang="ru-RU" sz="1400" b="1" dirty="0" smtClean="0">
                          <a:solidFill>
                            <a:srgbClr val="FF0000"/>
                          </a:solidFill>
                          <a:effectLst/>
                          <a:latin typeface="inherit"/>
                        </a:rPr>
                        <a:t>Русский</a:t>
                      </a:r>
                      <a:r>
                        <a:rPr lang="ru-RU" sz="1400" b="1" baseline="0" dirty="0" smtClean="0">
                          <a:solidFill>
                            <a:srgbClr val="FF0000"/>
                          </a:solidFill>
                          <a:effectLst/>
                          <a:latin typeface="inherit"/>
                        </a:rPr>
                        <a:t> язык 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inherit"/>
                      </a:endParaRPr>
                    </a:p>
                  </a:txBody>
                  <a:tcPr marL="34539" marR="34539" marT="20723" marB="20723"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kumimoji="0" lang="ru-RU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Сократилось до 9 номеров. </a:t>
                      </a:r>
                    </a:p>
                    <a:p>
                      <a:pPr algn="l" fontAlgn="base"/>
                      <a:r>
                        <a:rPr kumimoji="0" lang="ru-RU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Написать краткое изложение (1 задание), провести анализ предоставленного отрывка (7 заданий) и написать сочинение по одной из 3-х предложенных цитат (1 задание). </a:t>
                      </a:r>
                      <a:endParaRPr lang="ru-RU" sz="1400" dirty="0">
                        <a:effectLst/>
                        <a:latin typeface="inherit"/>
                      </a:endParaRPr>
                    </a:p>
                  </a:txBody>
                  <a:tcPr marL="34539" marR="34539" marT="20723" marB="20723" anchor="ctr"/>
                </a:tc>
              </a:tr>
              <a:tr h="936692">
                <a:tc>
                  <a:txBody>
                    <a:bodyPr/>
                    <a:lstStyle/>
                    <a:p>
                      <a:pPr algn="l" fontAlgn="base"/>
                      <a:r>
                        <a:rPr lang="ru-RU" sz="1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История</a:t>
                      </a:r>
                      <a:endParaRPr lang="ru-RU" sz="14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inherit"/>
                      </a:endParaRPr>
                    </a:p>
                  </a:txBody>
                  <a:tcPr marL="34539" marR="34539" marT="20723" marB="20723"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ru-RU" sz="1400" dirty="0">
                          <a:effectLst/>
                        </a:rPr>
                        <a:t>Для получения высокого балла ученику необходимо:</a:t>
                      </a:r>
                    </a:p>
                    <a:p>
                      <a:pPr algn="l" fontAlgn="base"/>
                      <a:r>
                        <a:rPr lang="ru-RU" sz="1400" dirty="0">
                          <a:effectLst/>
                        </a:rPr>
                        <a:t>1.       Уметь аргументировать свой ответ;</a:t>
                      </a:r>
                    </a:p>
                    <a:p>
                      <a:pPr algn="l" fontAlgn="base"/>
                      <a:r>
                        <a:rPr lang="ru-RU" sz="1400" dirty="0">
                          <a:effectLst/>
                        </a:rPr>
                        <a:t>2.       Умело владеть историческими картами;</a:t>
                      </a:r>
                    </a:p>
                    <a:p>
                      <a:pPr algn="l" fontAlgn="base"/>
                      <a:r>
                        <a:rPr lang="ru-RU" sz="1400" dirty="0">
                          <a:effectLst/>
                        </a:rPr>
                        <a:t>3.       Опознавать историческое событие по ключевым словам о нем.</a:t>
                      </a:r>
                      <a:endParaRPr lang="ru-RU" sz="1400" dirty="0">
                        <a:effectLst/>
                        <a:latin typeface="Open Sans"/>
                      </a:endParaRPr>
                    </a:p>
                  </a:txBody>
                  <a:tcPr marL="34539" marR="34539" marT="20723" marB="20723" anchor="ctr"/>
                </a:tc>
              </a:tr>
              <a:tr h="737748">
                <a:tc>
                  <a:txBody>
                    <a:bodyPr/>
                    <a:lstStyle/>
                    <a:p>
                      <a:pPr algn="l" fontAlgn="base"/>
                      <a:r>
                        <a:rPr lang="ru-RU" sz="1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Физика</a:t>
                      </a:r>
                      <a:endParaRPr lang="ru-RU" sz="14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inherit"/>
                      </a:endParaRPr>
                    </a:p>
                  </a:txBody>
                  <a:tcPr marL="34539" marR="34539" marT="20723" marB="20723"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ru-RU" sz="1400" dirty="0">
                          <a:effectLst/>
                        </a:rPr>
                        <a:t>Помимо решения задач, выпускникам придется работать с измерительными приборами, анализировать предоставленные графики и схемы, а также проводить опыты.</a:t>
                      </a:r>
                      <a:endParaRPr lang="ru-RU" sz="1400" dirty="0">
                        <a:effectLst/>
                        <a:latin typeface="inherit"/>
                      </a:endParaRPr>
                    </a:p>
                  </a:txBody>
                  <a:tcPr marL="34539" marR="34539" marT="20723" marB="20723" anchor="ctr"/>
                </a:tc>
              </a:tr>
              <a:tr h="1036163">
                <a:tc>
                  <a:txBody>
                    <a:bodyPr/>
                    <a:lstStyle/>
                    <a:p>
                      <a:pPr algn="l" fontAlgn="base"/>
                      <a:r>
                        <a:rPr lang="ru-RU" sz="1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Обществознание</a:t>
                      </a:r>
                      <a:endParaRPr lang="ru-RU" sz="14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inherit"/>
                      </a:endParaRPr>
                    </a:p>
                  </a:txBody>
                  <a:tcPr marL="34539" marR="34539" marT="20723" marB="20723"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ru-RU" sz="1400" dirty="0">
                          <a:effectLst/>
                        </a:rPr>
                        <a:t>Тестовые задания будут заменены на:</a:t>
                      </a:r>
                    </a:p>
                    <a:p>
                      <a:pPr algn="l" fontAlgn="base"/>
                      <a:r>
                        <a:rPr lang="ru-RU" sz="1400" dirty="0">
                          <a:effectLst/>
                        </a:rPr>
                        <a:t>·         анализ причин какого-либо происшествия;</a:t>
                      </a:r>
                    </a:p>
                    <a:p>
                      <a:pPr algn="l" fontAlgn="base"/>
                      <a:r>
                        <a:rPr lang="ru-RU" sz="1400" dirty="0">
                          <a:effectLst/>
                        </a:rPr>
                        <a:t>·         высказывание личного отношения к конкретному социальному событию;</a:t>
                      </a:r>
                    </a:p>
                    <a:p>
                      <a:pPr algn="l" fontAlgn="base"/>
                      <a:r>
                        <a:rPr lang="ru-RU" sz="1400" dirty="0">
                          <a:effectLst/>
                        </a:rPr>
                        <a:t>·         демонстрация умений и знаний, которые пригодятся во взрослой жизни.</a:t>
                      </a:r>
                      <a:endParaRPr lang="ru-RU" sz="1400" dirty="0">
                        <a:effectLst/>
                        <a:latin typeface="Open Sans"/>
                      </a:endParaRPr>
                    </a:p>
                  </a:txBody>
                  <a:tcPr marL="34539" marR="34539" marT="20723" marB="20723" anchor="ctr"/>
                </a:tc>
              </a:tr>
              <a:tr h="1235107">
                <a:tc>
                  <a:txBody>
                    <a:bodyPr/>
                    <a:lstStyle/>
                    <a:p>
                      <a:pPr algn="l" fontAlgn="base"/>
                      <a:r>
                        <a:rPr lang="ru-RU" sz="1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Химия</a:t>
                      </a:r>
                      <a:endParaRPr lang="ru-RU" sz="14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inherit"/>
                      </a:endParaRPr>
                    </a:p>
                  </a:txBody>
                  <a:tcPr marL="34539" marR="34539" marT="20723" marB="20723"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ru-RU" sz="1400" dirty="0">
                          <a:effectLst/>
                        </a:rPr>
                        <a:t>В обязательные испытания добавится проведение опытов, а также выявление вещества (раствора), находящегося в пробирке. </a:t>
                      </a:r>
                      <a:endParaRPr lang="ru-RU" sz="1400" dirty="0">
                        <a:effectLst/>
                        <a:latin typeface="inherit"/>
                      </a:endParaRPr>
                    </a:p>
                  </a:txBody>
                  <a:tcPr marL="34539" marR="34539" marT="20723" marB="20723" anchor="ctr"/>
                </a:tc>
              </a:tr>
              <a:tr h="439333">
                <a:tc>
                  <a:txBody>
                    <a:bodyPr/>
                    <a:lstStyle/>
                    <a:p>
                      <a:pPr algn="l" fontAlgn="base"/>
                      <a:r>
                        <a:rPr lang="ru-RU" sz="1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Информатика</a:t>
                      </a:r>
                      <a:endParaRPr lang="ru-RU" sz="14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inherit"/>
                      </a:endParaRPr>
                    </a:p>
                  </a:txBody>
                  <a:tcPr marL="34539" marR="34539" marT="20723" marB="20723"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ru-RU" sz="1400" dirty="0">
                          <a:effectLst/>
                        </a:rPr>
                        <a:t>Изменение коснулось разграничения тестов на три уровня: базовый, средний, повышенный.</a:t>
                      </a:r>
                      <a:endParaRPr lang="ru-RU" sz="1400" dirty="0">
                        <a:effectLst/>
                        <a:latin typeface="inherit"/>
                      </a:endParaRPr>
                    </a:p>
                  </a:txBody>
                  <a:tcPr marL="34539" marR="34539" marT="20723" marB="20723" anchor="ctr"/>
                </a:tc>
              </a:tr>
            </a:tbl>
          </a:graphicData>
        </a:graphic>
      </p:graphicFrame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8686800" cy="838200"/>
          </a:xfrm>
        </p:spPr>
        <p:txBody>
          <a:bodyPr/>
          <a:lstStyle/>
          <a:p>
            <a:r>
              <a:rPr lang="ru-RU" dirty="0" smtClean="0"/>
              <a:t>Изменения в КИМ ОГЭ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4889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Минимальные баллы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5922154"/>
              </p:ext>
            </p:extLst>
          </p:nvPr>
        </p:nvGraphicFramePr>
        <p:xfrm>
          <a:off x="1115616" y="1340768"/>
          <a:ext cx="6984776" cy="221996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492388"/>
                <a:gridCol w="3492388"/>
              </a:tblGrid>
              <a:tr h="298832">
                <a:tc>
                  <a:txBody>
                    <a:bodyPr/>
                    <a:lstStyle/>
                    <a:p>
                      <a:r>
                        <a:rPr lang="ru-RU" b="0" dirty="0" smtClean="0"/>
                        <a:t>Математика</a:t>
                      </a:r>
                      <a:r>
                        <a:rPr lang="ru-RU" b="0" baseline="0" dirty="0" smtClean="0"/>
                        <a:t> – </a:t>
                      </a:r>
                      <a:r>
                        <a:rPr lang="ru-RU" b="0" baseline="0" dirty="0" smtClean="0"/>
                        <a:t>8 </a:t>
                      </a:r>
                      <a:r>
                        <a:rPr lang="ru-RU" b="0" baseline="0" dirty="0" smtClean="0"/>
                        <a:t>баллов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 smtClean="0"/>
                        <a:t>Обществознание-14 </a:t>
                      </a:r>
                      <a:r>
                        <a:rPr lang="ru-RU" b="0" dirty="0" smtClean="0"/>
                        <a:t>баллов</a:t>
                      </a:r>
                      <a:endParaRPr lang="ru-RU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Русский язык – 15 баллов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История</a:t>
                      </a:r>
                      <a:r>
                        <a:rPr lang="ru-RU" baseline="0" dirty="0" smtClean="0"/>
                        <a:t> – 10 </a:t>
                      </a:r>
                      <a:r>
                        <a:rPr lang="ru-RU" baseline="0" dirty="0" smtClean="0"/>
                        <a:t>баллов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Химия – 10 баллов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География – 12 баллов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Биология- 13 баллов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Литература</a:t>
                      </a:r>
                      <a:r>
                        <a:rPr lang="ru-RU" baseline="0" dirty="0" smtClean="0"/>
                        <a:t> -14 </a:t>
                      </a:r>
                      <a:r>
                        <a:rPr lang="ru-RU" baseline="0" dirty="0" smtClean="0"/>
                        <a:t>баллов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Информатика и ИКТ – 4 </a:t>
                      </a:r>
                      <a:r>
                        <a:rPr lang="ru-RU" dirty="0" smtClean="0"/>
                        <a:t>балла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Иностранные языки -29 </a:t>
                      </a:r>
                      <a:r>
                        <a:rPr lang="ru-RU" dirty="0" smtClean="0"/>
                        <a:t>баллов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r>
                        <a:rPr lang="ru-RU" dirty="0" smtClean="0"/>
                        <a:t>Физика-11 баллов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7801863"/>
              </p:ext>
            </p:extLst>
          </p:nvPr>
        </p:nvGraphicFramePr>
        <p:xfrm>
          <a:off x="899592" y="4437112"/>
          <a:ext cx="7344816" cy="221996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672408"/>
                <a:gridCol w="3672408"/>
              </a:tblGrid>
              <a:tr h="298832">
                <a:tc>
                  <a:txBody>
                    <a:bodyPr/>
                    <a:lstStyle/>
                    <a:p>
                      <a:r>
                        <a:rPr lang="ru-RU" b="0" dirty="0" smtClean="0"/>
                        <a:t>Математика</a:t>
                      </a:r>
                      <a:r>
                        <a:rPr lang="ru-RU" b="0" baseline="0" dirty="0" smtClean="0"/>
                        <a:t> – 32 (20+12) баллов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 smtClean="0"/>
                        <a:t>Обществознание-35 </a:t>
                      </a:r>
                      <a:r>
                        <a:rPr lang="ru-RU" b="0" dirty="0" smtClean="0"/>
                        <a:t>баллов</a:t>
                      </a:r>
                      <a:endParaRPr lang="ru-RU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Русский язык –</a:t>
                      </a:r>
                      <a:r>
                        <a:rPr lang="ru-RU" dirty="0" smtClean="0"/>
                        <a:t>33 балла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История</a:t>
                      </a:r>
                      <a:r>
                        <a:rPr lang="ru-RU" baseline="0" dirty="0" smtClean="0"/>
                        <a:t> –34балла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Химия – 40 баллов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География – 31 </a:t>
                      </a:r>
                      <a:r>
                        <a:rPr lang="ru-RU" dirty="0" smtClean="0"/>
                        <a:t>балл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Биология- 45 баллов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Литература</a:t>
                      </a:r>
                      <a:r>
                        <a:rPr lang="ru-RU" baseline="0" dirty="0" smtClean="0"/>
                        <a:t> -39 </a:t>
                      </a:r>
                      <a:r>
                        <a:rPr lang="ru-RU" baseline="0" dirty="0" smtClean="0"/>
                        <a:t>баллов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Информатика и ИКТ – 19 баллов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Иностранные языки -68 </a:t>
                      </a:r>
                      <a:r>
                        <a:rPr lang="ru-RU" dirty="0" smtClean="0"/>
                        <a:t>баллов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r>
                        <a:rPr lang="ru-RU" dirty="0" smtClean="0"/>
                        <a:t>Физика -</a:t>
                      </a:r>
                      <a:r>
                        <a:rPr lang="ru-RU" dirty="0" smtClean="0"/>
                        <a:t>43 балла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Заголовок 1"/>
          <p:cNvSpPr txBox="1">
            <a:spLocks/>
          </p:cNvSpPr>
          <p:nvPr/>
        </p:nvSpPr>
        <p:spPr>
          <a:xfrm>
            <a:off x="323528" y="3573016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/>
              <a:t>МАКСИМАЛЬНЫЕ  баллы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0763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686800" cy="838200"/>
          </a:xfrm>
        </p:spPr>
        <p:txBody>
          <a:bodyPr/>
          <a:lstStyle/>
          <a:p>
            <a:r>
              <a:rPr lang="ru-RU" dirty="0" smtClean="0"/>
              <a:t>Изменение и добавление экзаменов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До 1 февраля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заявление подается выпускниками в школе на имя директора.</a:t>
            </a:r>
          </a:p>
          <a:p>
            <a:pPr marL="0" indent="0"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После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1.02.2020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заявление об изменении или добавлении экзаменов, формы и сроков проведения ГИА подается на имя председателя ГЭК </a:t>
            </a:r>
            <a:r>
              <a:rPr lang="ru-RU" sz="2800" u="sng" dirty="0" smtClean="0">
                <a:latin typeface="Times New Roman" pitchFamily="18" charset="0"/>
                <a:cs typeface="Times New Roman" pitchFamily="18" charset="0"/>
              </a:rPr>
              <a:t>только при на наличии уважительных причин (болезнь или иные обстоятельства, подтвержденные документально).</a:t>
            </a:r>
          </a:p>
          <a:p>
            <a:pPr marL="0" indent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Заявление подается не позднее, чем за две недели до начала соответствующих экзаменов.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2029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effectLst/>
              </a:rPr>
              <a:t>На что повлияют результаты тестирования девятиклассников?</a:t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>
                <a:solidFill>
                  <a:srgbClr val="FF0000"/>
                </a:solidFill>
              </a:rPr>
              <a:t>Итоговая оценка</a:t>
            </a:r>
            <a:r>
              <a:rPr lang="ru-RU" dirty="0"/>
              <a:t>, выставляемая по конкретному предмету в аттестат ученика, зависит от его результатов на ОГЭ.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Если </a:t>
            </a:r>
            <a:r>
              <a:rPr lang="ru-RU" dirty="0"/>
              <a:t>за год (по отметкам в журнале) у выпускника выходила </a:t>
            </a:r>
            <a:r>
              <a:rPr lang="ru-RU" dirty="0" smtClean="0"/>
              <a:t>четыре, </a:t>
            </a:r>
            <a:r>
              <a:rPr lang="ru-RU" dirty="0"/>
              <a:t>но экзамен он сдал на </a:t>
            </a:r>
            <a:r>
              <a:rPr lang="ru-RU" dirty="0" smtClean="0"/>
              <a:t>отлично, </a:t>
            </a:r>
            <a:r>
              <a:rPr lang="ru-RU" dirty="0"/>
              <a:t>то в диплом об окончании 9-ти классов пойдет оценка </a:t>
            </a:r>
            <a:r>
              <a:rPr lang="ru-RU" dirty="0" smtClean="0"/>
              <a:t>5.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967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На рабочем столе во время экзамена могут находиться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Экзаменационные материалы</a:t>
            </a:r>
          </a:p>
          <a:p>
            <a:r>
              <a:rPr lang="ru-RU" dirty="0" smtClean="0"/>
              <a:t>Ручка (черная </a:t>
            </a:r>
            <a:r>
              <a:rPr lang="ru-RU" dirty="0" err="1" smtClean="0"/>
              <a:t>гелевая</a:t>
            </a:r>
            <a:r>
              <a:rPr lang="ru-RU" dirty="0" smtClean="0"/>
              <a:t>)</a:t>
            </a:r>
          </a:p>
          <a:p>
            <a:r>
              <a:rPr lang="ru-RU" dirty="0" smtClean="0"/>
              <a:t>Удостоверение личности</a:t>
            </a:r>
          </a:p>
          <a:p>
            <a:r>
              <a:rPr lang="ru-RU" dirty="0" smtClean="0"/>
              <a:t>Доп. оборудование (разрешенное по отдельным предметам)</a:t>
            </a:r>
          </a:p>
        </p:txBody>
      </p:sp>
    </p:spTree>
    <p:extLst>
      <p:ext uri="{BB962C8B-B14F-4D97-AF65-F5344CB8AC3E}">
        <p14:creationId xmlns:p14="http://schemas.microsoft.com/office/powerpoint/2010/main" val="3429485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86800" cy="838200"/>
          </a:xfrm>
        </p:spPr>
        <p:txBody>
          <a:bodyPr/>
          <a:lstStyle/>
          <a:p>
            <a:pPr algn="ctr"/>
            <a:r>
              <a:rPr lang="ru-RU" dirty="0" smtClean="0"/>
              <a:t>На ОГЭ  разрешается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Пользоваться следующими дополнительными устройствами и материалами:</a:t>
            </a:r>
          </a:p>
          <a:p>
            <a:pPr marL="0" indent="0" algn="just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Математика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– линейка;</a:t>
            </a:r>
          </a:p>
          <a:p>
            <a:pPr marL="0" indent="0" algn="just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Физика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линейка и непрограммируемый калькулятор;</a:t>
            </a:r>
          </a:p>
          <a:p>
            <a:pPr marL="0" indent="0" algn="just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Химия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непрограммируемый калькулятор, ПСХЭ и таблица растворимости (в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КИМе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0" indent="0" algn="just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География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- транспортир, линейка и  непрограммируемый калькулятор, атласы приносят сами</a:t>
            </a:r>
          </a:p>
          <a:p>
            <a:pPr marL="0" indent="0" algn="just"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8549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686800" cy="8382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На ГИА запрещается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Разговаривать</a:t>
            </a:r>
          </a:p>
          <a:p>
            <a:r>
              <a:rPr lang="ru-RU" dirty="0" smtClean="0"/>
              <a:t>Вставать с мест</a:t>
            </a:r>
          </a:p>
          <a:p>
            <a:r>
              <a:rPr lang="ru-RU" dirty="0" smtClean="0"/>
              <a:t>Пересаживаться</a:t>
            </a:r>
          </a:p>
          <a:p>
            <a:r>
              <a:rPr lang="ru-RU" dirty="0" smtClean="0"/>
              <a:t>Обмениваться любыми предметами</a:t>
            </a:r>
          </a:p>
          <a:p>
            <a:r>
              <a:rPr lang="ru-RU" dirty="0" smtClean="0"/>
              <a:t>Перемещаться по ППЭ без сопровождения</a:t>
            </a:r>
          </a:p>
          <a:p>
            <a:r>
              <a:rPr lang="ru-RU" dirty="0" smtClean="0"/>
              <a:t>Иметь при  себе любые средства связи</a:t>
            </a:r>
          </a:p>
          <a:p>
            <a:r>
              <a:rPr lang="ru-RU" dirty="0" smtClean="0"/>
              <a:t>Пользоваться справочными материалами (кроме разрешенных)</a:t>
            </a:r>
          </a:p>
          <a:p>
            <a:r>
              <a:rPr lang="ru-RU" dirty="0" smtClean="0"/>
              <a:t>Иметь корректирующую жидкость, карандаши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1425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686800" cy="838200"/>
          </a:xfrm>
        </p:spPr>
        <p:txBody>
          <a:bodyPr/>
          <a:lstStyle/>
          <a:p>
            <a:pPr algn="ctr"/>
            <a:r>
              <a:rPr lang="ru-RU" dirty="0" smtClean="0"/>
              <a:t>Результаты ОГЭ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1923275"/>
              </p:ext>
            </p:extLst>
          </p:nvPr>
        </p:nvGraphicFramePr>
        <p:xfrm>
          <a:off x="395536" y="1124744"/>
          <a:ext cx="8686800" cy="531368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343400"/>
                <a:gridCol w="43434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b="0" dirty="0" smtClean="0"/>
                        <a:t>Экзаменационная работа оценивается в первичных баллах</a:t>
                      </a:r>
                      <a:endParaRPr lang="ru-RU" b="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b="0" dirty="0" smtClean="0"/>
                        <a:t>Утвержденные результаты в течение 1 рабочего дня передаются в МОУО и школы, которые в течение 1 рабочего дня после</a:t>
                      </a:r>
                      <a:r>
                        <a:rPr lang="ru-RU" b="0" baseline="0" dirty="0" smtClean="0"/>
                        <a:t> получения результатов должны ознакомить с ними участников</a:t>
                      </a:r>
                      <a:endParaRPr lang="ru-RU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Первичные баллы переводятся в отметку по пятибалльной системе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Ознакомиться с результатами ОГЭ учащиеся</a:t>
                      </a:r>
                      <a:r>
                        <a:rPr lang="ru-RU" baseline="0" dirty="0" smtClean="0"/>
                        <a:t> могут в своей школе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По каждому предмету устанавливается</a:t>
                      </a:r>
                      <a:r>
                        <a:rPr lang="ru-RU" baseline="0" dirty="0" smtClean="0"/>
                        <a:t> минимальное количество баллов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Утверждение результатов осуществляется ГЭК в течение 1-го рабочего дня с момента получения итогов централизованной</a:t>
                      </a:r>
                      <a:r>
                        <a:rPr lang="ru-RU" baseline="0" dirty="0" smtClean="0"/>
                        <a:t> проверки </a:t>
                      </a:r>
                      <a:r>
                        <a:rPr lang="ru-RU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Результаты каждого участника ОГЭ заносятся в федеральную и региональную информационные системы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В случае несогласия с результатами ОГЭ можно подать апелляцию в течение 2-х рабочих дней после официального объявления</a:t>
                      </a:r>
                      <a:endParaRPr lang="ru-RU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5690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Форма  государственной итоговой аттестации</a:t>
            </a:r>
            <a:endParaRPr lang="ru-RU" sz="2800" dirty="0"/>
          </a:p>
        </p:txBody>
      </p:sp>
      <p:pic>
        <p:nvPicPr>
          <p:cNvPr id="1026" name="Picture 2" descr="http://www.limb-school9.ru/_nw/10/7281736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124744"/>
            <a:ext cx="2880320" cy="3136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вальная выноска 6"/>
          <p:cNvSpPr/>
          <p:nvPr/>
        </p:nvSpPr>
        <p:spPr>
          <a:xfrm flipH="1">
            <a:off x="323528" y="3429000"/>
            <a:ext cx="4320480" cy="2952328"/>
          </a:xfrm>
          <a:prstGeom prst="wedgeEllipseCallout">
            <a:avLst>
              <a:gd name="adj1" fmla="val -62332"/>
              <a:gd name="adj2" fmla="val -60835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В формате основного государственного экзамена (ОГЭ)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965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686800" cy="838200"/>
          </a:xfrm>
        </p:spPr>
        <p:txBody>
          <a:bodyPr/>
          <a:lstStyle/>
          <a:p>
            <a:r>
              <a:rPr lang="ru-RU" dirty="0" smtClean="0"/>
              <a:t>Результаты ОГЭ 2018-2019 </a:t>
            </a:r>
            <a:r>
              <a:rPr lang="ru-RU" dirty="0" err="1" smtClean="0"/>
              <a:t>уч.год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4440858"/>
              </p:ext>
            </p:extLst>
          </p:nvPr>
        </p:nvGraphicFramePr>
        <p:xfrm>
          <a:off x="179512" y="1196752"/>
          <a:ext cx="9289032" cy="5661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10113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6492" y="3905672"/>
            <a:ext cx="4971604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610922" cy="1143000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Родители могут помочь своему ребенку:</a:t>
            </a:r>
            <a:endParaRPr lang="ru-RU" sz="3600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675" name="Содержимое 2"/>
          <p:cNvSpPr>
            <a:spLocks noGrp="1"/>
          </p:cNvSpPr>
          <p:nvPr>
            <p:ph idx="1"/>
          </p:nvPr>
        </p:nvSpPr>
        <p:spPr>
          <a:xfrm>
            <a:off x="323528" y="1428750"/>
            <a:ext cx="8606160" cy="4800600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ru-RU" sz="2800" dirty="0" smtClean="0">
                <a:latin typeface="Arial" charset="0"/>
                <a:cs typeface="Arial" charset="0"/>
              </a:rPr>
              <a:t>оценить свои возможности (понять собственные сильные и слабые стороны)</a:t>
            </a:r>
          </a:p>
          <a:p>
            <a:pPr eaLnBrk="1" hangingPunct="1"/>
            <a:r>
              <a:rPr lang="ru-RU" altLang="ru-RU" sz="2800" dirty="0" smtClean="0">
                <a:latin typeface="Arial" charset="0"/>
                <a:cs typeface="Arial" charset="0"/>
              </a:rPr>
              <a:t> уметь скорректировать свои ожидания</a:t>
            </a:r>
          </a:p>
          <a:p>
            <a:pPr eaLnBrk="1" hangingPunct="1"/>
            <a:r>
              <a:rPr lang="ru-RU" altLang="ru-RU" sz="2800" dirty="0" smtClean="0">
                <a:latin typeface="Arial" charset="0"/>
                <a:cs typeface="Arial" charset="0"/>
              </a:rPr>
              <a:t>посетить Дни открытых дверей лицеев, колледжей</a:t>
            </a:r>
          </a:p>
          <a:p>
            <a:pPr eaLnBrk="1" hangingPunct="1"/>
            <a:r>
              <a:rPr lang="ru-RU" altLang="ru-RU" sz="2800" dirty="0" smtClean="0">
                <a:latin typeface="Arial" charset="0"/>
                <a:cs typeface="Arial" charset="0"/>
              </a:rPr>
              <a:t>психологически поддерживать, вселять веру в успех</a:t>
            </a:r>
          </a:p>
          <a:p>
            <a:pPr eaLnBrk="1" hangingPunct="1"/>
            <a:r>
              <a:rPr lang="ru-RU" altLang="ru-RU" sz="2800" dirty="0" smtClean="0">
                <a:latin typeface="Arial" charset="0"/>
                <a:cs typeface="Arial" charset="0"/>
              </a:rPr>
              <a:t>следите за результатами учебы ваших детей</a:t>
            </a:r>
          </a:p>
          <a:p>
            <a:pPr eaLnBrk="1" hangingPunct="1"/>
            <a:r>
              <a:rPr lang="ru-RU" altLang="ru-RU" sz="2800" dirty="0" smtClean="0">
                <a:latin typeface="Arial" charset="0"/>
                <a:cs typeface="Arial" charset="0"/>
              </a:rPr>
              <a:t>контролируйте выполнение заданий по подготовке к экзамену</a:t>
            </a:r>
          </a:p>
        </p:txBody>
      </p:sp>
    </p:spTree>
    <p:extLst>
      <p:ext uri="{BB962C8B-B14F-4D97-AF65-F5344CB8AC3E}">
        <p14:creationId xmlns:p14="http://schemas.microsoft.com/office/powerpoint/2010/main" val="2400360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665" y="18868"/>
            <a:ext cx="3049760" cy="20846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5" y="188640"/>
            <a:ext cx="7632607" cy="838200"/>
          </a:xfrm>
        </p:spPr>
        <p:txBody>
          <a:bodyPr>
            <a:normAutofit/>
          </a:bodyPr>
          <a:lstStyle/>
          <a:p>
            <a:pPr algn="r"/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Источники получения оперативной официальной информации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095483"/>
            <a:ext cx="8784976" cy="4525963"/>
          </a:xfrm>
        </p:spPr>
        <p:txBody>
          <a:bodyPr>
            <a:normAutofit fontScale="25000" lnSpcReduction="20000"/>
          </a:bodyPr>
          <a:lstStyle/>
          <a:p>
            <a:r>
              <a:rPr lang="ru-RU" altLang="ru-RU" sz="6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Федеральный </a:t>
            </a:r>
            <a:r>
              <a:rPr lang="ru-RU" altLang="ru-RU" sz="6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cайт</a:t>
            </a:r>
            <a:r>
              <a:rPr lang="ru-RU" altLang="ru-RU" sz="6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ЕГЭ</a:t>
            </a:r>
            <a:r>
              <a:rPr lang="ru-RU" altLang="ru-RU" sz="6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altLang="ru-RU" sz="6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http://www.ege.edu.ru/ru</a:t>
            </a:r>
            <a:r>
              <a:rPr lang="ru-RU" altLang="ru-RU" sz="6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/</a:t>
            </a:r>
            <a:endParaRPr lang="ru-RU" altLang="ru-RU" sz="6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altLang="ru-RU" sz="6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6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Информационный портал ГИА в Санкт-Петербурге</a:t>
            </a:r>
            <a:r>
              <a:rPr lang="ru-RU" altLang="ru-RU" sz="6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6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https</a:t>
            </a:r>
            <a:r>
              <a:rPr lang="ru-RU" altLang="ru-RU" sz="6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://www.ege.spb.ru</a:t>
            </a:r>
            <a:r>
              <a:rPr lang="ru-RU" altLang="ru-RU" sz="6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/</a:t>
            </a:r>
            <a:endParaRPr lang="ru-RU" altLang="ru-RU" sz="6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altLang="ru-RU" sz="6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6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Сайт отдела образования </a:t>
            </a:r>
            <a:r>
              <a:rPr lang="ru-RU" altLang="ru-RU" sz="6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Петроградского  </a:t>
            </a:r>
            <a:r>
              <a:rPr lang="ru-RU" altLang="ru-RU" sz="6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района Санкт-Петербурга</a:t>
            </a:r>
            <a:r>
              <a:rPr lang="ru-RU" altLang="ru-RU" sz="6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400" dirty="0" smtClean="0">
                <a:hlinkClick r:id="rId6"/>
              </a:rPr>
              <a:t>http</a:t>
            </a:r>
            <a:r>
              <a:rPr lang="en-US" sz="6400" dirty="0">
                <a:hlinkClick r:id="rId6"/>
              </a:rPr>
              <a:t>://proo.spb.ru</a:t>
            </a:r>
            <a:r>
              <a:rPr lang="en-US" sz="6400" dirty="0" smtClean="0">
                <a:hlinkClick r:id="rId6"/>
              </a:rPr>
              <a:t>/</a:t>
            </a:r>
            <a:endParaRPr lang="ru-RU" sz="6400" dirty="0" smtClean="0"/>
          </a:p>
          <a:p>
            <a:endParaRPr lang="ru-RU" altLang="ru-RU" sz="6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6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Федеральный институт педагогических измерений</a:t>
            </a:r>
            <a:r>
              <a:rPr lang="ru-RU" altLang="ru-RU" sz="6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6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altLang="ru-RU" sz="6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7"/>
              </a:rPr>
              <a:t>http</a:t>
            </a:r>
            <a:r>
              <a:rPr lang="ru-RU" altLang="ru-RU" sz="6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7"/>
              </a:rPr>
              <a:t>://fipi.ru/</a:t>
            </a:r>
            <a:endParaRPr lang="ru-RU" altLang="ru-RU" sz="6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altLang="ru-RU" sz="6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6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Рособрнадзор</a:t>
            </a:r>
            <a:r>
              <a:rPr lang="ru-RU" altLang="ru-RU" sz="6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6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6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altLang="ru-RU" sz="6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8"/>
              </a:rPr>
              <a:t>http</a:t>
            </a:r>
            <a:r>
              <a:rPr lang="ru-RU" altLang="ru-RU" sz="6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8"/>
              </a:rPr>
              <a:t>://obrnadzor.gov.ru/ru</a:t>
            </a:r>
            <a:r>
              <a:rPr lang="ru-RU" altLang="ru-RU" sz="6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8"/>
              </a:rPr>
              <a:t>/</a:t>
            </a:r>
            <a:endParaRPr lang="ru-RU" altLang="ru-RU" sz="6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altLang="ru-RU" sz="6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6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Комитет по образованию Санкт-Петербурга</a:t>
            </a:r>
            <a:r>
              <a:rPr lang="ru-RU" altLang="ru-RU" sz="6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6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9"/>
              </a:rPr>
              <a:t>http://k-obr.spb.ru/ege</a:t>
            </a:r>
            <a:r>
              <a:rPr lang="ru-RU" altLang="ru-RU" sz="6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9"/>
              </a:rPr>
              <a:t>/</a:t>
            </a:r>
            <a:endParaRPr lang="ru-RU" altLang="ru-RU" sz="6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altLang="ru-RU" sz="6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6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Сдам </a:t>
            </a:r>
            <a:r>
              <a:rPr lang="ru-RU" altLang="ru-RU" sz="6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ГИА </a:t>
            </a:r>
            <a:r>
              <a:rPr lang="ru-RU" altLang="ru-RU" sz="64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10"/>
              </a:rPr>
              <a:t>https://sdamgia.ru</a:t>
            </a:r>
            <a:r>
              <a:rPr lang="ru-RU" altLang="ru-RU" sz="64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10"/>
              </a:rPr>
              <a:t>/</a:t>
            </a:r>
            <a:endParaRPr lang="ru-RU" altLang="ru-RU" sz="6400" b="1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altLang="ru-RU" sz="6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6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ЕГЭ портал (подготовка к ГИА) </a:t>
            </a:r>
            <a:r>
              <a:rPr lang="ru-RU" altLang="ru-RU" sz="6400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11"/>
              </a:rPr>
              <a:t> http://4ege.ru</a:t>
            </a:r>
            <a:r>
              <a:rPr lang="ru-RU" altLang="ru-RU" sz="6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altLang="ru-RU" sz="6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altLang="ru-RU" sz="6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6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Всё для подготовки к ГИА: материалы ГИА, тренировочные и диагностические работы по предметам, демоверсии ГИА, официальные документы ГИА. </a:t>
            </a:r>
            <a:r>
              <a:rPr lang="ru-RU" altLang="ru-RU" sz="6400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12"/>
              </a:rPr>
              <a:t>http://egeigia.ru/</a:t>
            </a:r>
            <a:r>
              <a:rPr lang="ru-RU" altLang="ru-RU" sz="6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altLang="ru-RU" sz="6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6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Российское </a:t>
            </a:r>
            <a:r>
              <a:rPr lang="ru-RU" altLang="ru-RU" sz="6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образование. Федеральный портал  </a:t>
            </a:r>
            <a:r>
              <a:rPr lang="ru-RU" altLang="ru-RU" sz="6400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13"/>
              </a:rPr>
              <a:t>http://www.edu.ru/moodle</a:t>
            </a:r>
            <a:r>
              <a:rPr lang="ru-RU" altLang="ru-RU" sz="64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13"/>
              </a:rPr>
              <a:t>/</a:t>
            </a:r>
            <a:endParaRPr lang="ru-RU" altLang="ru-RU" sz="6400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altLang="ru-RU" sz="6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1126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Участники государственной 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итоговой аттестации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96752"/>
            <a:ext cx="8686800" cy="452596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 ГИА (ОГЭ)  допускаются:</a:t>
            </a:r>
          </a:p>
          <a:p>
            <a:pPr marL="0" indent="0" algn="just"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Обучающиеся 9 классов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не имеющие академической задолженности, в том числе и за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итоговое собеседование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защитившие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проектную работу,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в полном объёме выполнившие учебный план </a:t>
            </a: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Решение о допуске к ГИА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принимается педагогическим советом образовательной организации  и оформляется приказом 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8427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686800" cy="838200"/>
          </a:xfrm>
        </p:spPr>
        <p:txBody>
          <a:bodyPr/>
          <a:lstStyle/>
          <a:p>
            <a:r>
              <a:rPr lang="ru-RU" dirty="0" smtClean="0"/>
              <a:t>ГИА проводится по 11 предметам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1260364"/>
            <a:ext cx="842493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русский язык          математика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/>
          </a:p>
          <a:p>
            <a:r>
              <a:rPr lang="ru-RU" sz="2400" b="1" dirty="0" smtClean="0"/>
              <a:t>Дополнительно </a:t>
            </a:r>
            <a:r>
              <a:rPr lang="ru-RU" sz="2400" b="1" dirty="0"/>
              <a:t>к ним нужно выбрать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два предмета </a:t>
            </a:r>
            <a:r>
              <a:rPr lang="ru-RU" sz="2400" b="1" dirty="0"/>
              <a:t>из следующего списка:</a:t>
            </a:r>
          </a:p>
          <a:p>
            <a:r>
              <a:rPr lang="ru-RU" sz="2400" dirty="0" smtClean="0"/>
              <a:t>биология</a:t>
            </a:r>
            <a:endParaRPr lang="ru-RU" sz="2400" dirty="0"/>
          </a:p>
          <a:p>
            <a:r>
              <a:rPr lang="ru-RU" sz="2400" dirty="0" smtClean="0"/>
              <a:t>география</a:t>
            </a:r>
            <a:endParaRPr lang="ru-RU" sz="2400" dirty="0"/>
          </a:p>
          <a:p>
            <a:r>
              <a:rPr lang="ru-RU" sz="2400" dirty="0"/>
              <a:t>иностранные </a:t>
            </a:r>
            <a:r>
              <a:rPr lang="ru-RU" sz="2400" dirty="0" smtClean="0"/>
              <a:t>языки</a:t>
            </a:r>
            <a:endParaRPr lang="ru-RU" sz="2400" dirty="0"/>
          </a:p>
          <a:p>
            <a:r>
              <a:rPr lang="ru-RU" sz="2400" dirty="0"/>
              <a:t>информатика и </a:t>
            </a:r>
            <a:r>
              <a:rPr lang="ru-RU" sz="2400" dirty="0" smtClean="0"/>
              <a:t>ИКТ</a:t>
            </a:r>
            <a:endParaRPr lang="ru-RU" sz="2400" dirty="0"/>
          </a:p>
          <a:p>
            <a:r>
              <a:rPr lang="ru-RU" sz="2400" dirty="0" smtClean="0"/>
              <a:t>история</a:t>
            </a:r>
            <a:endParaRPr lang="ru-RU" sz="2400" dirty="0"/>
          </a:p>
          <a:p>
            <a:r>
              <a:rPr lang="ru-RU" sz="2400" dirty="0" smtClean="0"/>
              <a:t>литература</a:t>
            </a:r>
            <a:endParaRPr lang="ru-RU" sz="2400" dirty="0"/>
          </a:p>
          <a:p>
            <a:r>
              <a:rPr lang="ru-RU" sz="2400" dirty="0" smtClean="0"/>
              <a:t>обществознание</a:t>
            </a:r>
            <a:endParaRPr lang="ru-RU" sz="2400" dirty="0"/>
          </a:p>
          <a:p>
            <a:r>
              <a:rPr lang="ru-RU" sz="2400" dirty="0" smtClean="0"/>
              <a:t>химия</a:t>
            </a:r>
            <a:endParaRPr lang="ru-RU" sz="2400" dirty="0"/>
          </a:p>
          <a:p>
            <a:r>
              <a:rPr lang="ru-RU" sz="2400" dirty="0" smtClean="0"/>
              <a:t>физика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698319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61" t="2589" r="16476"/>
          <a:stretch/>
        </p:blipFill>
        <p:spPr bwMode="auto">
          <a:xfrm>
            <a:off x="179512" y="1844824"/>
            <a:ext cx="1800200" cy="2599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6" t="45168" r="33760" b="31231"/>
          <a:stretch/>
        </p:blipFill>
        <p:spPr bwMode="auto">
          <a:xfrm>
            <a:off x="4427984" y="5301208"/>
            <a:ext cx="4575275" cy="14401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1017" y="-33033"/>
            <a:ext cx="8686800" cy="838200"/>
          </a:xfrm>
        </p:spPr>
        <p:txBody>
          <a:bodyPr/>
          <a:lstStyle/>
          <a:p>
            <a:pPr algn="r"/>
            <a:r>
              <a:rPr lang="ru-RU" dirty="0" smtClean="0"/>
              <a:t>Допуск к ГИА (ОГЭ)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51720" y="1196752"/>
            <a:ext cx="6958608" cy="4525963"/>
          </a:xfrm>
        </p:spPr>
        <p:txBody>
          <a:bodyPr>
            <a:normAutofit fontScale="92500" lnSpcReduction="20000"/>
          </a:bodyPr>
          <a:lstStyle/>
          <a:p>
            <a:pPr marL="0" indent="0" algn="just" fontAlgn="base">
              <a:buNone/>
            </a:pPr>
            <a:r>
              <a:rPr lang="ru-RU" dirty="0"/>
              <a:t>С 2020 года каждый девятиклассник в обязательном порядке должен будет пройти устное тестирование </a:t>
            </a:r>
            <a:endParaRPr lang="ru-RU" dirty="0" smtClean="0"/>
          </a:p>
          <a:p>
            <a:pPr marL="0" indent="0" algn="just" fontAlgn="base">
              <a:buNone/>
            </a:pPr>
            <a:r>
              <a:rPr lang="ru-RU" dirty="0" smtClean="0"/>
              <a:t>Оно </a:t>
            </a:r>
            <a:r>
              <a:rPr lang="ru-RU" dirty="0"/>
              <a:t>подразумевает под собой:</a:t>
            </a:r>
          </a:p>
          <a:p>
            <a:pPr fontAlgn="base"/>
            <a:r>
              <a:rPr lang="ru-RU" dirty="0"/>
              <a:t>Выразительное чтение </a:t>
            </a:r>
            <a:r>
              <a:rPr lang="ru-RU" dirty="0" smtClean="0"/>
              <a:t>отрывка </a:t>
            </a:r>
            <a:r>
              <a:rPr lang="ru-RU" dirty="0"/>
              <a:t>литературного произведения;</a:t>
            </a:r>
          </a:p>
          <a:p>
            <a:pPr fontAlgn="base"/>
            <a:r>
              <a:rPr lang="ru-RU" dirty="0"/>
              <a:t>П</a:t>
            </a:r>
            <a:r>
              <a:rPr lang="ru-RU" dirty="0" smtClean="0"/>
              <a:t>ересказ </a:t>
            </a:r>
            <a:r>
              <a:rPr lang="ru-RU" dirty="0"/>
              <a:t>прочитанного </a:t>
            </a:r>
            <a:r>
              <a:rPr lang="ru-RU" dirty="0" smtClean="0"/>
              <a:t>отрывка;</a:t>
            </a:r>
            <a:endParaRPr lang="ru-RU" dirty="0"/>
          </a:p>
          <a:p>
            <a:pPr fontAlgn="base"/>
            <a:r>
              <a:rPr lang="ru-RU" dirty="0"/>
              <a:t>Ведение монолога по предварительно построенному плану;</a:t>
            </a:r>
          </a:p>
          <a:p>
            <a:pPr fontAlgn="base"/>
            <a:r>
              <a:rPr lang="ru-RU" dirty="0"/>
              <a:t>Диалог по заданной тематике.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-34172" y="2238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Итоговое собеседование проводится во вторую среду февраля.</a:t>
            </a:r>
            <a:r>
              <a:rPr lang="ru-RU" dirty="0">
                <a:solidFill>
                  <a:srgbClr val="FF0000"/>
                </a:solidFill>
              </a:rPr>
              <a:t> 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692696"/>
            <a:ext cx="64641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Основной день проведения в 2020 году - </a:t>
            </a:r>
            <a:r>
              <a:rPr lang="ru-RU" b="1" dirty="0">
                <a:solidFill>
                  <a:srgbClr val="FF0000"/>
                </a:solidFill>
              </a:rPr>
              <a:t>12 февраля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5836622"/>
            <a:ext cx="64641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Резервные дни – </a:t>
            </a:r>
            <a:r>
              <a:rPr lang="ru-RU" b="1" dirty="0" smtClean="0">
                <a:solidFill>
                  <a:srgbClr val="FF0000"/>
                </a:solidFill>
              </a:rPr>
              <a:t>11 марта,  4 мая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723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0" y="457200"/>
            <a:ext cx="9252520" cy="8382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alt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ИТОГОВОГО УСТНОГО СОБЕСЕДОВАНИЯ ПО РУССКОМУ ЯЗЫКУ выпускников основной школы </a:t>
            </a:r>
            <a:br>
              <a:rPr lang="ru-RU" alt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altLang="ru-RU" sz="24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7" name="Содержимое 2"/>
          <p:cNvSpPr>
            <a:spLocks noGrp="1"/>
          </p:cNvSpPr>
          <p:nvPr>
            <p:ph idx="1"/>
          </p:nvPr>
        </p:nvSpPr>
        <p:spPr>
          <a:xfrm>
            <a:off x="251520" y="1340768"/>
            <a:ext cx="8147248" cy="485775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Итоговое собеседование выпускники 9 классов будут проходить </a:t>
            </a: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в своих школах</a:t>
            </a: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. Оцениваться оно будет </a:t>
            </a: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по системе «зачет»/«незачет»</a:t>
            </a: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. </a:t>
            </a:r>
          </a:p>
          <a:p>
            <a:pPr>
              <a:buFont typeface="Wingdings" pitchFamily="2" charset="2"/>
              <a:buChar char="Ø"/>
            </a:pP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На выполнение работы отводится </a:t>
            </a:r>
            <a:r>
              <a:rPr lang="ru-RU" alt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 минут на одного участника</a:t>
            </a: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buFont typeface="Wingdings" pitchFamily="2" charset="2"/>
              <a:buChar char="Ø"/>
            </a:pPr>
            <a:r>
              <a:rPr lang="ru-RU" alt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Максимальное количество баллов</a:t>
            </a: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, которое может получить ученик за выполнение всей устной части, — </a:t>
            </a:r>
            <a:r>
              <a:rPr lang="ru-RU" alt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19</a:t>
            </a:r>
            <a:r>
              <a:rPr lang="ru-RU" alt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buFont typeface="Wingdings" pitchFamily="2" charset="2"/>
              <a:buChar char="Ø"/>
            </a:pP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Ученик </a:t>
            </a:r>
            <a:r>
              <a:rPr lang="ru-RU" alt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получает зачет </a:t>
            </a: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в случае, если за выполнение работы он набрал </a:t>
            </a:r>
            <a:r>
              <a:rPr lang="ru-RU" alt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 или более баллов</a:t>
            </a: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Tx/>
              <a:buNone/>
            </a:pPr>
            <a:endParaRPr lang="ru-RU" altLang="ru-RU" sz="2800" dirty="0" smtClean="0"/>
          </a:p>
        </p:txBody>
      </p:sp>
    </p:spTree>
    <p:extLst>
      <p:ext uri="{BB962C8B-B14F-4D97-AF65-F5344CB8AC3E}">
        <p14:creationId xmlns:p14="http://schemas.microsoft.com/office/powerpoint/2010/main" val="682096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2" y="52247"/>
            <a:ext cx="1496392" cy="10145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2275" y="-315913"/>
            <a:ext cx="7242175" cy="1296988"/>
          </a:xfrm>
        </p:spPr>
        <p:txBody>
          <a:bodyPr/>
          <a:lstStyle/>
          <a:p>
            <a:pPr algn="ctr">
              <a:defRPr/>
            </a:pPr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</a:rPr>
              <a:t>Защита проектной работы</a:t>
            </a:r>
            <a:endParaRPr lang="ru-RU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95488" y="1124744"/>
            <a:ext cx="6840537" cy="25860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Выбор темы (практическая направленность)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Составление плана подготовки проекта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Теоретическая подготовка материала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Выполнение практической части проекта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Подготовка выступления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Защита проекта</a:t>
            </a:r>
          </a:p>
          <a:p>
            <a:pPr eaLnBrk="1" hangingPunct="1">
              <a:defRPr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95488" y="3933825"/>
            <a:ext cx="6840537" cy="156966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ru-RU" sz="2400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Участие родителей: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Помощь в выборе темы 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Помощь в выполнении практической части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Поддержка на защите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6738" y="2417763"/>
            <a:ext cx="1931295" cy="273630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610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32953" y="116632"/>
            <a:ext cx="7499350" cy="9398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</a:rPr>
              <a:t>Периоды аттестации</a:t>
            </a:r>
            <a:endParaRPr lang="ru-RU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945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 b="1" u="sng" dirty="0" smtClean="0"/>
              <a:t>Досрочный период (март-апрель)</a:t>
            </a:r>
          </a:p>
          <a:p>
            <a:r>
              <a:rPr lang="ru-RU" altLang="ru-RU" b="1" u="sng" dirty="0" smtClean="0"/>
              <a:t>Основной период  (июнь):</a:t>
            </a:r>
          </a:p>
          <a:p>
            <a:pPr>
              <a:buFont typeface="Wingdings" pitchFamily="2" charset="2"/>
              <a:buChar char="§"/>
            </a:pPr>
            <a:r>
              <a:rPr lang="ru-RU" altLang="ru-RU" dirty="0" smtClean="0"/>
              <a:t>   основной срок экзаменов</a:t>
            </a:r>
          </a:p>
          <a:p>
            <a:pPr>
              <a:buFont typeface="Wingdings" pitchFamily="2" charset="2"/>
              <a:buChar char="§"/>
            </a:pPr>
            <a:r>
              <a:rPr lang="ru-RU" altLang="ru-RU" dirty="0" smtClean="0"/>
              <a:t>   резерв основного периода</a:t>
            </a:r>
          </a:p>
          <a:p>
            <a:pPr>
              <a:buFont typeface="Wingdings" pitchFamily="2" charset="2"/>
              <a:buChar char="§"/>
            </a:pPr>
            <a:endParaRPr lang="ru-RU" altLang="ru-RU" dirty="0" smtClean="0"/>
          </a:p>
          <a:p>
            <a:pPr marL="0" indent="0">
              <a:buNone/>
            </a:pPr>
            <a:endParaRPr lang="ru-RU" altLang="ru-RU" dirty="0" smtClean="0"/>
          </a:p>
          <a:p>
            <a:pPr marL="0" indent="0">
              <a:buNone/>
            </a:pPr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2281802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687</TotalTime>
  <Words>1241</Words>
  <Application>Microsoft Office PowerPoint</Application>
  <PresentationFormat>Экран (4:3)</PresentationFormat>
  <Paragraphs>228</Paragraphs>
  <Slides>21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Трек</vt:lpstr>
      <vt:lpstr>Процедура проведения государственной итоговой аттестации в 2020 году (ОГЭ)</vt:lpstr>
      <vt:lpstr>Форма  государственной итоговой аттестации</vt:lpstr>
      <vt:lpstr>Источники получения оперативной официальной информации</vt:lpstr>
      <vt:lpstr>Участники государственной  итоговой аттестации</vt:lpstr>
      <vt:lpstr>ГИА проводится по 11 предметам</vt:lpstr>
      <vt:lpstr>Допуск к ГИА (ОГЭ)</vt:lpstr>
      <vt:lpstr> ИТОГОВОГО УСТНОГО СОБЕСЕДОВАНИЯ ПО РУССКОМУ ЯЗЫКУ выпускников основной школы  </vt:lpstr>
      <vt:lpstr>Защита проектной работы</vt:lpstr>
      <vt:lpstr>Периоды аттестации</vt:lpstr>
      <vt:lpstr>Проект расписания ГИА-9, 2020 срок подачи заявлений на участие в ГИА-9  и выбор предметов  до 1 февраля 2020 года</vt:lpstr>
      <vt:lpstr>Продолжительность ОГЭ</vt:lpstr>
      <vt:lpstr>Изменения в КИМ ОГЭ</vt:lpstr>
      <vt:lpstr>Минимальные баллы</vt:lpstr>
      <vt:lpstr>Изменение и добавление экзаменов</vt:lpstr>
      <vt:lpstr>На что повлияют результаты тестирования девятиклассников? </vt:lpstr>
      <vt:lpstr>На рабочем столе во время экзамена могут находиться</vt:lpstr>
      <vt:lpstr>На ОГЭ  разрешается </vt:lpstr>
      <vt:lpstr>На ГИА запрещается</vt:lpstr>
      <vt:lpstr>Результаты ОГЭ</vt:lpstr>
      <vt:lpstr>Результаты ОГЭ 2018-2019 уч.год</vt:lpstr>
      <vt:lpstr>Родители могут помочь своему ребенку: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Процедура проведения государственной итоговой аттестации в 2020 году</dc:title>
  <dc:creator>user</dc:creator>
  <cp:lastModifiedBy>user</cp:lastModifiedBy>
  <cp:revision>44</cp:revision>
  <dcterms:created xsi:type="dcterms:W3CDTF">2019-10-08T06:42:13Z</dcterms:created>
  <dcterms:modified xsi:type="dcterms:W3CDTF">2019-10-12T12:25:43Z</dcterms:modified>
</cp:coreProperties>
</file>